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</p:sldMasterIdLst>
  <p:notesMasterIdLst>
    <p:notesMasterId r:id="rId9"/>
  </p:notesMasterIdLst>
  <p:handoutMasterIdLst>
    <p:handoutMasterId r:id="rId10"/>
  </p:handoutMasterIdLst>
  <p:sldIdLst>
    <p:sldId id="443" r:id="rId2"/>
    <p:sldId id="448" r:id="rId3"/>
    <p:sldId id="454" r:id="rId4"/>
    <p:sldId id="450" r:id="rId5"/>
    <p:sldId id="451" r:id="rId6"/>
    <p:sldId id="452" r:id="rId7"/>
    <p:sldId id="453" r:id="rId8"/>
  </p:sldIdLst>
  <p:sldSz cx="9144000" cy="6858000" type="screen4x3"/>
  <p:notesSz cx="6784975" cy="985678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949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7898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6847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579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47464" algn="l" defTabSz="77898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336957" algn="l" defTabSz="77898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726450" algn="l" defTabSz="77898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115943" algn="l" defTabSz="778986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5D7F9"/>
    <a:srgbClr val="E7F3F4"/>
    <a:srgbClr val="DAEDEF"/>
    <a:srgbClr val="FFFF99"/>
    <a:srgbClr val="66CCFF"/>
    <a:srgbClr val="3399FF"/>
    <a:srgbClr val="F3F9F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562" autoAdjust="0"/>
    <p:restoredTop sz="94571" autoAdjust="0"/>
  </p:normalViewPr>
  <p:slideViewPr>
    <p:cSldViewPr>
      <p:cViewPr>
        <p:scale>
          <a:sx n="75" d="100"/>
          <a:sy n="75" d="100"/>
        </p:scale>
        <p:origin x="-119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364" y="-102"/>
      </p:cViewPr>
      <p:guideLst>
        <p:guide orient="horz" pos="3105"/>
        <p:guide pos="21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2496" y="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90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2496" y="936190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92D2C8-D9BF-4755-8E17-9856EA2588F1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2496" y="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1" y="4682527"/>
            <a:ext cx="5428614" cy="443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90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2496" y="9361900"/>
            <a:ext cx="2940895" cy="49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74" tIns="45487" rIns="90974" bIns="45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C493F2-857B-4F76-8876-80C63448B09C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9494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78986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68479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57972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47464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DEDB5B-095D-4A65-A134-702E76BE0622}" type="slidenum">
              <a:rPr lang="en-AU" smtClean="0"/>
              <a:pPr/>
              <a:t>1</a:t>
            </a:fld>
            <a:endParaRPr lang="en-A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8688" y="739775"/>
            <a:ext cx="4927600" cy="36957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  <a:prstGeom prst="rect">
            <a:avLst/>
          </a:prstGeom>
        </p:spPr>
        <p:txBody>
          <a:bodyPr vert="horz" lIns="77898" tIns="38949" rIns="77898" bIns="38949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77898" tIns="38949" rIns="77898" bIns="38949"/>
          <a:lstStyle>
            <a:lvl1pPr marL="0" indent="0" algn="ctr">
              <a:buNone/>
              <a:defRPr/>
            </a:lvl1pPr>
            <a:lvl2pPr marL="389494" indent="0" algn="ctr">
              <a:buNone/>
              <a:defRPr/>
            </a:lvl2pPr>
            <a:lvl3pPr marL="778986" indent="0" algn="ctr">
              <a:buNone/>
              <a:defRPr/>
            </a:lvl3pPr>
            <a:lvl4pPr marL="1168479" indent="0" algn="ctr">
              <a:buNone/>
              <a:defRPr/>
            </a:lvl4pPr>
            <a:lvl5pPr marL="1557972" indent="0" algn="ctr">
              <a:buNone/>
              <a:defRPr/>
            </a:lvl5pPr>
            <a:lvl6pPr marL="1947464" indent="0" algn="ctr">
              <a:buNone/>
              <a:defRPr/>
            </a:lvl6pPr>
            <a:lvl7pPr marL="2336957" indent="0" algn="ctr">
              <a:buNone/>
              <a:defRPr/>
            </a:lvl7pPr>
            <a:lvl8pPr marL="2726450" indent="0" algn="ctr">
              <a:buNone/>
              <a:defRPr/>
            </a:lvl8pPr>
            <a:lvl9pPr marL="311594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4051E-865F-447F-99FC-FD1FA85BE44B}" type="slidenum">
              <a:rPr lang="en-AU" smtClean="0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274639"/>
            <a:ext cx="8229600" cy="1143000"/>
          </a:xfrm>
          <a:prstGeom prst="rect">
            <a:avLst/>
          </a:prstGeom>
        </p:spPr>
        <p:txBody>
          <a:bodyPr vert="horz" lIns="77898" tIns="38949" rIns="77898" bIns="38949"/>
          <a:lstStyle>
            <a:lvl1pPr>
              <a:defRPr sz="2400" i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600201"/>
            <a:ext cx="8229600" cy="4525963"/>
          </a:xfrm>
          <a:prstGeom prst="rect">
            <a:avLst/>
          </a:prstGeom>
        </p:spPr>
        <p:txBody>
          <a:bodyPr vert="horz" lIns="77898" tIns="38949" rIns="77898" bIns="38949"/>
          <a:lstStyle>
            <a:lvl1pPr>
              <a:buClr>
                <a:srgbClr val="0000FF"/>
              </a:buClr>
              <a:defRPr sz="2000" i="1"/>
            </a:lvl1pPr>
            <a:lvl2pPr marL="622300" indent="-266700">
              <a:buClr>
                <a:srgbClr val="0033CC"/>
              </a:buClr>
              <a:buFont typeface="Trebuchet MS" pitchFamily="34" charset="0"/>
              <a:buChar char="—"/>
              <a:defRPr sz="1800" i="1">
                <a:latin typeface="Trebuchet MS" pitchFamily="34" charset="0"/>
              </a:defRPr>
            </a:lvl2pPr>
            <a:lvl3pPr marL="901700" indent="-177800">
              <a:buClr>
                <a:srgbClr val="0066FF"/>
              </a:buClr>
              <a:buFont typeface="Wingdings" pitchFamily="2" charset="2"/>
              <a:buChar char="§"/>
              <a:tabLst/>
              <a:defRPr sz="1600" i="1" baseline="0">
                <a:latin typeface="Trebuchet MS" pitchFamily="34" charset="0"/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‹#›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powerpoint copy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5" descr="APRA_logo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1862" y="171455"/>
            <a:ext cx="2790092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9031" y="6453190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7898" tIns="38949" rIns="77898" bIns="3894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E9FA969-F508-4935-A835-07EBC10A8AF4}" type="slidenum">
              <a:rPr lang="en-AU" smtClean="0"/>
              <a:pPr>
                <a:defRPr/>
              </a:pPr>
              <a:t>‹#›</a:t>
            </a:fld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accent2"/>
          </a:solidFill>
          <a:latin typeface="Trebuchet MS" pitchFamily="-65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accent2"/>
          </a:solidFill>
          <a:latin typeface="Trebuchet MS" pitchFamily="-65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accent2"/>
          </a:solidFill>
          <a:latin typeface="Trebuchet MS" pitchFamily="-65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accent2"/>
          </a:solidFill>
          <a:latin typeface="Trebuchet MS" pitchFamily="-65" charset="0"/>
          <a:ea typeface="ＭＳ Ｐゴシック" charset="-128"/>
          <a:cs typeface="ＭＳ Ｐゴシック" charset="-128"/>
        </a:defRPr>
      </a:lvl5pPr>
      <a:lvl6pPr marL="389494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accent2"/>
          </a:solidFill>
          <a:latin typeface="Trebuchet MS" pitchFamily="-65" charset="0"/>
        </a:defRPr>
      </a:lvl6pPr>
      <a:lvl7pPr marL="778986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accent2"/>
          </a:solidFill>
          <a:latin typeface="Trebuchet MS" pitchFamily="-65" charset="0"/>
        </a:defRPr>
      </a:lvl7pPr>
      <a:lvl8pPr marL="1168479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accent2"/>
          </a:solidFill>
          <a:latin typeface="Trebuchet MS" pitchFamily="-65" charset="0"/>
        </a:defRPr>
      </a:lvl8pPr>
      <a:lvl9pPr marL="1557972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accent2"/>
          </a:solidFill>
          <a:latin typeface="Trebuchet MS" pitchFamily="-65" charset="0"/>
        </a:defRPr>
      </a:lvl9pPr>
    </p:titleStyle>
    <p:bodyStyle>
      <a:lvl1pPr marL="292120" indent="-292120" algn="l" rtl="0" eaLnBrk="1" fontAlgn="base" hangingPunct="1">
        <a:spcBef>
          <a:spcPct val="20000"/>
        </a:spcBef>
        <a:spcAft>
          <a:spcPct val="0"/>
        </a:spcAft>
        <a:buChar char="•"/>
        <a:defRPr sz="27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32926" indent="-243433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/>
        </a:defRPr>
      </a:lvl2pPr>
      <a:lvl3pPr marL="973732" indent="-194746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/>
        </a:defRPr>
      </a:lvl3pPr>
      <a:lvl4pPr marL="1363224" indent="-194746" algn="l" rtl="0" eaLnBrk="1" fontAlgn="base" hangingPunct="1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/>
        </a:defRPr>
      </a:lvl4pPr>
      <a:lvl5pPr marL="1752718" indent="-194746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/>
        </a:defRPr>
      </a:lvl5pPr>
      <a:lvl6pPr marL="2142211" indent="-194746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</a:defRPr>
      </a:lvl6pPr>
      <a:lvl7pPr marL="2531704" indent="-194746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</a:defRPr>
      </a:lvl7pPr>
      <a:lvl8pPr marL="2921197" indent="-194746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</a:defRPr>
      </a:lvl8pPr>
      <a:lvl9pPr marL="3310690" indent="-194746" algn="l" rtl="0" eaLnBrk="1" fontAlgn="base" hangingPunct="1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Arial" pitchFamily="-65" charset="0"/>
          <a:ea typeface="ＭＳ Ｐゴシック" pitchFamily="-65" charset="-128"/>
        </a:defRPr>
      </a:lvl9pPr>
    </p:bodyStyle>
    <p:otherStyle>
      <a:defPPr>
        <a:defRPr lang="en-US"/>
      </a:defPPr>
      <a:lvl1pPr marL="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49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8986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479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7972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464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957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450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5943" algn="l" defTabSz="38949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81FD9D2-1C79-4476-A784-07869A7CC7CA}" type="slidenum">
              <a:rPr lang="en-AU" smtClean="0"/>
              <a:pPr/>
              <a:t>1</a:t>
            </a:fld>
            <a:endParaRPr lang="en-AU" dirty="0" smtClean="0"/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gray">
          <a:xfrm>
            <a:off x="-1044624" y="621849"/>
            <a:ext cx="11161240" cy="511080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77898" tIns="38949" rIns="77898" bIns="38949" anchor="ctr">
            <a:spAutoFit/>
          </a:bodyPr>
          <a:lstStyle/>
          <a:p>
            <a:pPr algn="ctr" eaLnBrk="0" hangingPunct="0"/>
            <a:endParaRPr lang="en-AU" sz="3400" b="1" dirty="0">
              <a:solidFill>
                <a:schemeClr val="accent2"/>
              </a:solidFill>
              <a:latin typeface="Trebuchet MS" pitchFamily="34" charset="0"/>
            </a:endParaRPr>
          </a:p>
          <a:p>
            <a:pPr algn="ctr" eaLnBrk="0" hangingPunct="0"/>
            <a:endParaRPr lang="en-AU" sz="2600" b="1" dirty="0">
              <a:solidFill>
                <a:schemeClr val="accent2"/>
              </a:solidFill>
              <a:latin typeface="Trebuchet MS" pitchFamily="34" charset="0"/>
            </a:endParaRPr>
          </a:p>
          <a:p>
            <a:pPr algn="ctr"/>
            <a:r>
              <a:rPr lang="en-A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Supervising Large Institutions</a:t>
            </a:r>
          </a:p>
          <a:p>
            <a:pPr algn="ctr"/>
            <a:endParaRPr lang="en-AU" sz="2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algn="ctr"/>
            <a:endParaRPr lang="en-AU" sz="28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eaLnBrk="0" hangingPunct="0"/>
            <a:endParaRPr lang="en-AU" sz="2000" dirty="0" smtClean="0">
              <a:latin typeface="Trebuchet MS" pitchFamily="34" charset="0"/>
            </a:endParaRPr>
          </a:p>
          <a:p>
            <a:pPr eaLnBrk="0" hangingPunct="0"/>
            <a:endParaRPr lang="en-AU" sz="2000" dirty="0" smtClean="0">
              <a:latin typeface="Trebuchet MS" pitchFamily="34" charset="0"/>
            </a:endParaRPr>
          </a:p>
          <a:p>
            <a:pPr eaLnBrk="0" hangingPunct="0"/>
            <a:endParaRPr lang="en-AU" sz="2000" dirty="0">
              <a:latin typeface="Trebuchet MS" pitchFamily="34" charset="0"/>
            </a:endParaRPr>
          </a:p>
          <a:p>
            <a:pPr algn="ctr" eaLnBrk="0" hangingPunct="0"/>
            <a:r>
              <a:rPr lang="en-AU" b="1" dirty="0">
                <a:latin typeface="Trebuchet MS" pitchFamily="34" charset="0"/>
              </a:rPr>
              <a:t>Charles Littrell</a:t>
            </a:r>
          </a:p>
          <a:p>
            <a:pPr algn="ctr" eaLnBrk="0" hangingPunct="0"/>
            <a:r>
              <a:rPr lang="en-AU" b="1" dirty="0">
                <a:latin typeface="Trebuchet MS" pitchFamily="34" charset="0"/>
              </a:rPr>
              <a:t>Australian Prudential Regulation Authority</a:t>
            </a:r>
          </a:p>
          <a:p>
            <a:pPr algn="ctr" eaLnBrk="0" hangingPunct="0"/>
            <a:r>
              <a:rPr lang="en-AU" b="1" dirty="0" smtClean="0">
                <a:latin typeface="Trebuchet MS" pitchFamily="34" charset="0"/>
              </a:rPr>
              <a:t>7 December 2012</a:t>
            </a:r>
            <a:endParaRPr lang="en-AU" b="1" dirty="0">
              <a:latin typeface="Trebuchet MS" pitchFamily="34" charset="0"/>
            </a:endParaRPr>
          </a:p>
          <a:p>
            <a:pPr algn="ctr" eaLnBrk="0" hangingPunct="0"/>
            <a:endParaRPr lang="en-AU" b="1" dirty="0">
              <a:latin typeface="Trebuchet MS" pitchFamily="34" charset="0"/>
            </a:endParaRPr>
          </a:p>
          <a:p>
            <a:pPr eaLnBrk="0" hangingPunct="0"/>
            <a:endParaRPr lang="en-AU" sz="3100" dirty="0"/>
          </a:p>
          <a:p>
            <a:pPr eaLnBrk="0" hangingPunct="0"/>
            <a:endParaRPr lang="en-AU" sz="2000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341784"/>
            <a:ext cx="8229600" cy="1143000"/>
          </a:xfrm>
        </p:spPr>
        <p:txBody>
          <a:bodyPr/>
          <a:lstStyle/>
          <a:p>
            <a:r>
              <a:rPr lang="en-AU" dirty="0" smtClean="0"/>
              <a:t>Australian strategy for large institutions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Supervision more important than regulation</a:t>
            </a:r>
          </a:p>
          <a:p>
            <a:pPr lvl="0"/>
            <a:r>
              <a:rPr lang="en-AU" dirty="0" smtClean="0"/>
              <a:t>Prevention more important than cure</a:t>
            </a:r>
          </a:p>
          <a:p>
            <a:pPr lvl="0"/>
            <a:r>
              <a:rPr lang="en-AU" dirty="0" smtClean="0"/>
              <a:t>Many tools for recovery and resolution</a:t>
            </a:r>
          </a:p>
          <a:p>
            <a:pPr lvl="0"/>
            <a:r>
              <a:rPr lang="en-AU" dirty="0" smtClean="0"/>
              <a:t>Cannot legislate away the risk of crisis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2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274639"/>
            <a:ext cx="8229600" cy="1143000"/>
          </a:xfrm>
        </p:spPr>
        <p:txBody>
          <a:bodyPr/>
          <a:lstStyle/>
          <a:p>
            <a:r>
              <a:rPr lang="en-AU" dirty="0" smtClean="0"/>
              <a:t>Supervision before regulation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3</a:t>
            </a:fld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68417"/>
            <a:ext cx="8229600" cy="376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274639"/>
            <a:ext cx="8229600" cy="1143000"/>
          </a:xfrm>
        </p:spPr>
        <p:txBody>
          <a:bodyPr/>
          <a:lstStyle/>
          <a:p>
            <a:r>
              <a:rPr lang="en-AU" dirty="0" smtClean="0"/>
              <a:t>Prevention more important than cure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Banks can create problems faster than regulators create capital</a:t>
            </a:r>
          </a:p>
          <a:p>
            <a:pPr lvl="0"/>
            <a:r>
              <a:rPr lang="en-AU" dirty="0" smtClean="0"/>
              <a:t>Supervisory focus upon sound practice—does the business make sense?</a:t>
            </a:r>
          </a:p>
          <a:p>
            <a:pPr lvl="0"/>
            <a:r>
              <a:rPr lang="en-AU" dirty="0" smtClean="0"/>
              <a:t>Regulatory focus upon empowered supervisors</a:t>
            </a:r>
          </a:p>
          <a:p>
            <a:pPr lvl="0"/>
            <a:r>
              <a:rPr lang="en-AU" dirty="0" smtClean="0"/>
              <a:t>Pillar 2 vs. Countercyclical Capital Buffer</a:t>
            </a:r>
          </a:p>
          <a:p>
            <a:pPr lvl="0"/>
            <a:r>
              <a:rPr lang="en-AU" dirty="0" smtClean="0"/>
              <a:t>Recovery planning vs. resolution planning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4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274639"/>
            <a:ext cx="8229600" cy="1143000"/>
          </a:xfrm>
        </p:spPr>
        <p:txBody>
          <a:bodyPr/>
          <a:lstStyle/>
          <a:p>
            <a:r>
              <a:rPr lang="en-AU" dirty="0" smtClean="0"/>
              <a:t>Public sector tools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FSB/G20 objectives (apparently)</a:t>
            </a:r>
          </a:p>
          <a:p>
            <a:pPr lvl="1"/>
            <a:r>
              <a:rPr lang="en-AU" dirty="0" smtClean="0"/>
              <a:t>no public sector money in resolution</a:t>
            </a:r>
          </a:p>
          <a:p>
            <a:pPr lvl="1"/>
            <a:r>
              <a:rPr lang="en-AU" dirty="0" smtClean="0"/>
              <a:t>impose losses on capital, debt providers</a:t>
            </a:r>
          </a:p>
          <a:p>
            <a:pPr lvl="1"/>
            <a:r>
              <a:rPr lang="en-AU" dirty="0" smtClean="0"/>
              <a:t>avoid financial crisis</a:t>
            </a:r>
          </a:p>
          <a:p>
            <a:pPr>
              <a:buNone/>
            </a:pPr>
            <a:r>
              <a:rPr lang="en-AU" dirty="0" smtClean="0"/>
              <a:t> </a:t>
            </a:r>
          </a:p>
          <a:p>
            <a:pPr lvl="0"/>
            <a:r>
              <a:rPr lang="en-AU" dirty="0" smtClean="0"/>
              <a:t>Is this the right preference order?</a:t>
            </a:r>
          </a:p>
          <a:p>
            <a:r>
              <a:rPr lang="en-AU" dirty="0" smtClean="0"/>
              <a:t>Cost of financial crisis vs. moral hazard?</a:t>
            </a:r>
          </a:p>
          <a:p>
            <a:r>
              <a:rPr lang="en-AU" dirty="0" smtClean="0"/>
              <a:t>Do we want banks to rely upon secured financing?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5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274639"/>
            <a:ext cx="8229600" cy="1143000"/>
          </a:xfrm>
        </p:spPr>
        <p:txBody>
          <a:bodyPr/>
          <a:lstStyle/>
          <a:p>
            <a:r>
              <a:rPr lang="en-AU" dirty="0" smtClean="0"/>
              <a:t>The seductive power of legislation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“Never again”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“Bail-outs are illegal”</a:t>
            </a:r>
          </a:p>
          <a:p>
            <a:pPr lvl="0"/>
            <a:endParaRPr lang="en-AU" dirty="0" smtClean="0"/>
          </a:p>
          <a:p>
            <a:pPr lvl="0"/>
            <a:r>
              <a:rPr lang="en-AU" dirty="0" smtClean="0"/>
              <a:t>Many activities are illegal—but they still occur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6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16" y="274639"/>
            <a:ext cx="8229600" cy="1143000"/>
          </a:xfrm>
        </p:spPr>
        <p:txBody>
          <a:bodyPr/>
          <a:lstStyle/>
          <a:p>
            <a:r>
              <a:rPr lang="en-AU" dirty="0" smtClean="0"/>
              <a:t>Summary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 smtClean="0"/>
              <a:t>Avoiding financial crises requires effective supervision…forever</a:t>
            </a:r>
          </a:p>
          <a:p>
            <a:pPr lvl="0"/>
            <a:r>
              <a:rPr lang="en-AU" dirty="0" smtClean="0"/>
              <a:t>Plus sound regulation</a:t>
            </a:r>
          </a:p>
          <a:p>
            <a:pPr lvl="0"/>
            <a:r>
              <a:rPr lang="en-AU" dirty="0" smtClean="0"/>
              <a:t>And even then, you could get unlucky</a:t>
            </a:r>
          </a:p>
          <a:p>
            <a:pPr lvl="0"/>
            <a:r>
              <a:rPr lang="en-AU" dirty="0" smtClean="0"/>
              <a:t>Prepare for the worst—with flexible tools</a:t>
            </a:r>
          </a:p>
          <a:p>
            <a:pPr lvl="0"/>
            <a:r>
              <a:rPr lang="en-AU" dirty="0" smtClean="0"/>
              <a:t>Supervise and regulate to encourage the best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3C9EF8-C315-4040-B8AD-7D179CB914F6}" type="slidenum">
              <a:rPr lang="en-AU" smtClean="0"/>
              <a:pPr>
                <a:defRPr/>
              </a:pPr>
              <a:t>7</a:t>
            </a:fld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R2 TEMPLATE 2012">
  <a:themeElements>
    <a:clrScheme name="AP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PRA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P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P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P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VER2 TEMPLATE 2012</Template>
  <TotalTime>344</TotalTime>
  <Words>169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VER2 TEMPLATE 2012</vt:lpstr>
      <vt:lpstr>Slide 1</vt:lpstr>
      <vt:lpstr>Australian strategy for large institutions </vt:lpstr>
      <vt:lpstr>Supervision before regulation</vt:lpstr>
      <vt:lpstr>Prevention more important than cure </vt:lpstr>
      <vt:lpstr>Public sector tools  </vt:lpstr>
      <vt:lpstr>The seductive power of legislation</vt:lpstr>
      <vt:lpstr>Summary</vt:lpstr>
    </vt:vector>
  </TitlesOfParts>
  <Company>APRA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axadam</dc:creator>
  <cp:lastModifiedBy>user</cp:lastModifiedBy>
  <cp:revision>16</cp:revision>
  <dcterms:created xsi:type="dcterms:W3CDTF">2012-11-14T00:34:55Z</dcterms:created>
  <dcterms:modified xsi:type="dcterms:W3CDTF">2012-12-04T17:06:05Z</dcterms:modified>
</cp:coreProperties>
</file>